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1" r:id="rId4"/>
    <p:sldId id="260" r:id="rId5"/>
    <p:sldId id="281" r:id="rId6"/>
    <p:sldId id="282" r:id="rId7"/>
    <p:sldId id="283" r:id="rId8"/>
    <p:sldId id="284" r:id="rId9"/>
    <p:sldId id="279" r:id="rId10"/>
  </p:sldIdLst>
  <p:sldSz cx="9144000" cy="6858000" type="screen4x3"/>
  <p:notesSz cx="6742113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ACA"/>
    <a:srgbClr val="F28300"/>
    <a:srgbClr val="0056A3"/>
    <a:srgbClr val="9BCFFF"/>
    <a:srgbClr val="007BEA"/>
    <a:srgbClr val="C9E5FF"/>
    <a:srgbClr val="F2F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7FB1A-24C1-A04E-810A-462A6D64C27D}" v="27" dt="2024-01-16T21:01:38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6"/>
    <p:restoredTop sz="76344" autoAdjust="0"/>
  </p:normalViewPr>
  <p:slideViewPr>
    <p:cSldViewPr>
      <p:cViewPr varScale="1">
        <p:scale>
          <a:sx n="84" d="100"/>
          <a:sy n="84" d="100"/>
        </p:scale>
        <p:origin x="120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éline Neher" userId="547269ae-91da-4a83-8b8b-d3925fb292c5" providerId="ADAL" clId="{AFC7FB1A-24C1-A04E-810A-462A6D64C27D}"/>
    <pc:docChg chg="undo custSel modSld">
      <pc:chgData name="Céline Neher" userId="547269ae-91da-4a83-8b8b-d3925fb292c5" providerId="ADAL" clId="{AFC7FB1A-24C1-A04E-810A-462A6D64C27D}" dt="2024-01-22T09:10:54.762" v="793" actId="20577"/>
      <pc:docMkLst>
        <pc:docMk/>
      </pc:docMkLst>
      <pc:sldChg chg="modSp mod">
        <pc:chgData name="Céline Neher" userId="547269ae-91da-4a83-8b8b-d3925fb292c5" providerId="ADAL" clId="{AFC7FB1A-24C1-A04E-810A-462A6D64C27D}" dt="2024-01-21T17:15:29.747" v="346" actId="20577"/>
        <pc:sldMkLst>
          <pc:docMk/>
          <pc:sldMk cId="3467234090" sldId="256"/>
        </pc:sldMkLst>
        <pc:spChg chg="mod">
          <ac:chgData name="Céline Neher" userId="547269ae-91da-4a83-8b8b-d3925fb292c5" providerId="ADAL" clId="{AFC7FB1A-24C1-A04E-810A-462A6D64C27D}" dt="2024-01-21T17:15:19.708" v="338" actId="20577"/>
          <ac:spMkLst>
            <pc:docMk/>
            <pc:sldMk cId="3467234090" sldId="256"/>
            <ac:spMk id="2" creationId="{00000000-0000-0000-0000-000000000000}"/>
          </ac:spMkLst>
        </pc:spChg>
        <pc:spChg chg="mod">
          <ac:chgData name="Céline Neher" userId="547269ae-91da-4a83-8b8b-d3925fb292c5" providerId="ADAL" clId="{AFC7FB1A-24C1-A04E-810A-462A6D64C27D}" dt="2024-01-21T17:15:29.747" v="346" actId="20577"/>
          <ac:spMkLst>
            <pc:docMk/>
            <pc:sldMk cId="3467234090" sldId="256"/>
            <ac:spMk id="3" creationId="{00000000-0000-0000-0000-000000000000}"/>
          </ac:spMkLst>
        </pc:spChg>
      </pc:sldChg>
      <pc:sldChg chg="modSp mod modNotesTx">
        <pc:chgData name="Céline Neher" userId="547269ae-91da-4a83-8b8b-d3925fb292c5" providerId="ADAL" clId="{AFC7FB1A-24C1-A04E-810A-462A6D64C27D}" dt="2024-01-21T17:23:51.435" v="629"/>
        <pc:sldMkLst>
          <pc:docMk/>
          <pc:sldMk cId="3971393998" sldId="259"/>
        </pc:sldMkLst>
        <pc:spChg chg="mod">
          <ac:chgData name="Céline Neher" userId="547269ae-91da-4a83-8b8b-d3925fb292c5" providerId="ADAL" clId="{AFC7FB1A-24C1-A04E-810A-462A6D64C27D}" dt="2024-01-21T17:23:51.435" v="629"/>
          <ac:spMkLst>
            <pc:docMk/>
            <pc:sldMk cId="3971393998" sldId="259"/>
            <ac:spMk id="6" creationId="{00000000-0000-0000-0000-000000000000}"/>
          </ac:spMkLst>
        </pc:spChg>
        <pc:graphicFrameChg chg="mod modGraphic">
          <ac:chgData name="Céline Neher" userId="547269ae-91da-4a83-8b8b-d3925fb292c5" providerId="ADAL" clId="{AFC7FB1A-24C1-A04E-810A-462A6D64C27D}" dt="2024-01-16T21:05:55.824" v="290" actId="20577"/>
          <ac:graphicFrameMkLst>
            <pc:docMk/>
            <pc:sldMk cId="3971393998" sldId="259"/>
            <ac:graphicFrameMk id="11" creationId="{00000000-0000-0000-0000-000000000000}"/>
          </ac:graphicFrameMkLst>
        </pc:graphicFrameChg>
      </pc:sldChg>
      <pc:sldChg chg="modNotesTx">
        <pc:chgData name="Céline Neher" userId="547269ae-91da-4a83-8b8b-d3925fb292c5" providerId="ADAL" clId="{AFC7FB1A-24C1-A04E-810A-462A6D64C27D}" dt="2024-01-21T17:20:53.223" v="608" actId="20577"/>
        <pc:sldMkLst>
          <pc:docMk/>
          <pc:sldMk cId="839829273" sldId="260"/>
        </pc:sldMkLst>
      </pc:sldChg>
      <pc:sldChg chg="modSp mod">
        <pc:chgData name="Céline Neher" userId="547269ae-91da-4a83-8b8b-d3925fb292c5" providerId="ADAL" clId="{AFC7FB1A-24C1-A04E-810A-462A6D64C27D}" dt="2024-01-21T17:23:54.382" v="630"/>
        <pc:sldMkLst>
          <pc:docMk/>
          <pc:sldMk cId="839829273" sldId="261"/>
        </pc:sldMkLst>
        <pc:spChg chg="mod">
          <ac:chgData name="Céline Neher" userId="547269ae-91da-4a83-8b8b-d3925fb292c5" providerId="ADAL" clId="{AFC7FB1A-24C1-A04E-810A-462A6D64C27D}" dt="2024-01-21T17:23:54.382" v="630"/>
          <ac:spMkLst>
            <pc:docMk/>
            <pc:sldMk cId="839829273" sldId="261"/>
            <ac:spMk id="2" creationId="{00000000-0000-0000-0000-000000000000}"/>
          </ac:spMkLst>
        </pc:spChg>
        <pc:grpChg chg="mod">
          <ac:chgData name="Céline Neher" userId="547269ae-91da-4a83-8b8b-d3925fb292c5" providerId="ADAL" clId="{AFC7FB1A-24C1-A04E-810A-462A6D64C27D}" dt="2024-01-21T17:17:20.010" v="415" actId="1076"/>
          <ac:grpSpMkLst>
            <pc:docMk/>
            <pc:sldMk cId="839829273" sldId="261"/>
            <ac:grpSpMk id="8" creationId="{00000000-0000-0000-0000-000000000000}"/>
          </ac:grpSpMkLst>
        </pc:grpChg>
        <pc:graphicFrameChg chg="mod modGraphic">
          <ac:chgData name="Céline Neher" userId="547269ae-91da-4a83-8b8b-d3925fb292c5" providerId="ADAL" clId="{AFC7FB1A-24C1-A04E-810A-462A6D64C27D}" dt="2024-01-21T17:19:04.056" v="439" actId="20577"/>
          <ac:graphicFrameMkLst>
            <pc:docMk/>
            <pc:sldMk cId="839829273" sldId="261"/>
            <ac:graphicFrameMk id="7" creationId="{00000000-0000-0000-0000-000000000000}"/>
          </ac:graphicFrameMkLst>
        </pc:graphicFrameChg>
      </pc:sldChg>
      <pc:sldChg chg="modSp mod modNotesTx">
        <pc:chgData name="Céline Neher" userId="547269ae-91da-4a83-8b8b-d3925fb292c5" providerId="ADAL" clId="{AFC7FB1A-24C1-A04E-810A-462A6D64C27D}" dt="2024-01-21T17:24:56.790" v="791" actId="20577"/>
        <pc:sldMkLst>
          <pc:docMk/>
          <pc:sldMk cId="636210450" sldId="279"/>
        </pc:sldMkLst>
        <pc:spChg chg="mod">
          <ac:chgData name="Céline Neher" userId="547269ae-91da-4a83-8b8b-d3925fb292c5" providerId="ADAL" clId="{AFC7FB1A-24C1-A04E-810A-462A6D64C27D}" dt="2024-01-21T17:24:16.713" v="633"/>
          <ac:spMkLst>
            <pc:docMk/>
            <pc:sldMk cId="636210450" sldId="279"/>
            <ac:spMk id="2" creationId="{00000000-0000-0000-0000-000000000000}"/>
          </ac:spMkLst>
        </pc:spChg>
        <pc:spChg chg="mod">
          <ac:chgData name="Céline Neher" userId="547269ae-91da-4a83-8b8b-d3925fb292c5" providerId="ADAL" clId="{AFC7FB1A-24C1-A04E-810A-462A6D64C27D}" dt="2024-01-21T17:23:32.053" v="627" actId="20577"/>
          <ac:spMkLst>
            <pc:docMk/>
            <pc:sldMk cId="636210450" sldId="279"/>
            <ac:spMk id="5" creationId="{00000000-0000-0000-0000-000000000000}"/>
          </ac:spMkLst>
        </pc:spChg>
      </pc:sldChg>
      <pc:sldChg chg="modSp mod">
        <pc:chgData name="Céline Neher" userId="547269ae-91da-4a83-8b8b-d3925fb292c5" providerId="ADAL" clId="{AFC7FB1A-24C1-A04E-810A-462A6D64C27D}" dt="2024-01-21T17:24:04.615" v="631"/>
        <pc:sldMkLst>
          <pc:docMk/>
          <pc:sldMk cId="3773100473" sldId="283"/>
        </pc:sldMkLst>
        <pc:spChg chg="mod">
          <ac:chgData name="Céline Neher" userId="547269ae-91da-4a83-8b8b-d3925fb292c5" providerId="ADAL" clId="{AFC7FB1A-24C1-A04E-810A-462A6D64C27D}" dt="2024-01-21T17:24:04.615" v="631"/>
          <ac:spMkLst>
            <pc:docMk/>
            <pc:sldMk cId="3773100473" sldId="283"/>
            <ac:spMk id="7" creationId="{00000000-0000-0000-0000-000000000000}"/>
          </ac:spMkLst>
        </pc:spChg>
      </pc:sldChg>
      <pc:sldChg chg="modSp mod">
        <pc:chgData name="Céline Neher" userId="547269ae-91da-4a83-8b8b-d3925fb292c5" providerId="ADAL" clId="{AFC7FB1A-24C1-A04E-810A-462A6D64C27D}" dt="2024-01-22T09:10:54.762" v="793" actId="20577"/>
        <pc:sldMkLst>
          <pc:docMk/>
          <pc:sldMk cId="2531503831" sldId="284"/>
        </pc:sldMkLst>
        <pc:spChg chg="mod">
          <ac:chgData name="Céline Neher" userId="547269ae-91da-4a83-8b8b-d3925fb292c5" providerId="ADAL" clId="{AFC7FB1A-24C1-A04E-810A-462A6D64C27D}" dt="2024-01-21T17:24:07.784" v="632"/>
          <ac:spMkLst>
            <pc:docMk/>
            <pc:sldMk cId="2531503831" sldId="284"/>
            <ac:spMk id="7" creationId="{00000000-0000-0000-0000-000000000000}"/>
          </ac:spMkLst>
        </pc:spChg>
        <pc:spChg chg="mod">
          <ac:chgData name="Céline Neher" userId="547269ae-91da-4a83-8b8b-d3925fb292c5" providerId="ADAL" clId="{AFC7FB1A-24C1-A04E-810A-462A6D64C27D}" dt="2024-01-22T09:10:54.762" v="793" actId="20577"/>
          <ac:spMkLst>
            <pc:docMk/>
            <pc:sldMk cId="2531503831" sldId="284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9BE7A-38C7-4C00-AC70-18760A69E7A1}" type="datetimeFigureOut">
              <a:rPr lang="de-CH" smtClean="0"/>
              <a:t>22.01.24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F700E-BE17-4293-9568-C51B9150EDE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9336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>
                <a:latin typeface="Calibri" charset="0"/>
              </a:rPr>
              <a:t>Herzlich Willkommen zur 2. Informationsveranstaltung zur Projektarbeit</a:t>
            </a:r>
          </a:p>
          <a:p>
            <a:endParaRPr lang="de-CH" baseline="0" dirty="0">
              <a:latin typeface="Calibri" charset="0"/>
            </a:endParaRPr>
          </a:p>
          <a:p>
            <a:r>
              <a:rPr lang="de-CH" baseline="0" dirty="0">
                <a:latin typeface="Calibri" charset="0"/>
              </a:rPr>
              <a:t>Heute vor Allem Organisatorisches </a:t>
            </a:r>
          </a:p>
          <a:p>
            <a:r>
              <a:rPr lang="de-CH" baseline="0" dirty="0">
                <a:latin typeface="Calibri" charset="0"/>
              </a:rPr>
              <a:t>Wann</a:t>
            </a:r>
          </a:p>
          <a:p>
            <a:r>
              <a:rPr lang="de-CH" baseline="0" dirty="0">
                <a:latin typeface="Calibri" charset="0"/>
              </a:rPr>
              <a:t>Wo</a:t>
            </a:r>
          </a:p>
          <a:p>
            <a:r>
              <a:rPr lang="de-CH" baseline="0" dirty="0">
                <a:latin typeface="Calibri" charset="0"/>
              </a:rPr>
              <a:t>Wie weiter</a:t>
            </a:r>
          </a:p>
          <a:p>
            <a:pPr marL="171450" indent="-171450">
              <a:buFontTx/>
              <a:buChar char="-"/>
            </a:pPr>
            <a:endParaRPr lang="de-CH" baseline="0" dirty="0">
              <a:latin typeface="Calibri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755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alibri" charset="0"/>
              </a:rPr>
              <a:t>Fahrplan bis Sommer, </a:t>
            </a:r>
          </a:p>
          <a:p>
            <a:r>
              <a:rPr lang="de-DE" dirty="0">
                <a:latin typeface="Calibri" charset="0"/>
              </a:rPr>
              <a:t>Ganz grob: Januar für Vorbereitung</a:t>
            </a:r>
          </a:p>
          <a:p>
            <a:r>
              <a:rPr lang="de-DE" dirty="0">
                <a:latin typeface="Calibri" charset="0"/>
              </a:rPr>
              <a:t>Februar bis April Umsetzung (Achtung</a:t>
            </a:r>
            <a:r>
              <a:rPr lang="de-DE" baseline="0" dirty="0">
                <a:latin typeface="Calibri" charset="0"/>
              </a:rPr>
              <a:t> 2x Ferien dazwischen)</a:t>
            </a:r>
          </a:p>
          <a:p>
            <a:r>
              <a:rPr lang="de-DE" baseline="0" dirty="0">
                <a:latin typeface="Calibri" charset="0"/>
              </a:rPr>
              <a:t>Mai: Beurteilung / Vorbereitung der Präsentation</a:t>
            </a:r>
          </a:p>
          <a:p>
            <a:r>
              <a:rPr lang="de-DE" baseline="0" dirty="0">
                <a:latin typeface="Calibri" charset="0"/>
              </a:rPr>
              <a:t>Juni: Bewertete Präsentationen  im Atelier– </a:t>
            </a:r>
            <a:r>
              <a:rPr lang="de-DE" b="1" baseline="0" dirty="0">
                <a:latin typeface="Calibri" charset="0"/>
              </a:rPr>
              <a:t>bitte hier keinen Familienurlaub eingeben!!!</a:t>
            </a:r>
          </a:p>
          <a:p>
            <a:r>
              <a:rPr lang="de-DE" b="1" baseline="0" dirty="0">
                <a:latin typeface="Calibri" charset="0"/>
              </a:rPr>
              <a:t>19.6.2024: Ausstellung/Präsentation vor Öffentlichkeit mit Familien und externen Gästen! – obligatorisch für alle ca. ab 17:30 bis 20:30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2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alibri" charset="0"/>
              </a:rPr>
              <a:t>Was passiert bis </a:t>
            </a:r>
            <a:r>
              <a:rPr lang="de-DE" dirty="0" err="1">
                <a:latin typeface="Calibri" charset="0"/>
              </a:rPr>
              <a:t>Fasnachtsferien</a:t>
            </a:r>
            <a:r>
              <a:rPr lang="de-DE" dirty="0">
                <a:latin typeface="Calibri" charset="0"/>
              </a:rPr>
              <a:t>:</a:t>
            </a:r>
          </a:p>
          <a:p>
            <a:pPr marL="171450" indent="-171450">
              <a:buFontTx/>
              <a:buChar char="-"/>
            </a:pPr>
            <a:r>
              <a:rPr lang="de-DE" dirty="0" err="1">
                <a:latin typeface="Calibri" charset="0"/>
              </a:rPr>
              <a:t>SchülerInnen</a:t>
            </a:r>
            <a:r>
              <a:rPr lang="de-DE" dirty="0">
                <a:latin typeface="Calibri" charset="0"/>
              </a:rPr>
              <a:t> erhalten drei Dokumente: Projektjournal (vermutlich schon erhalten</a:t>
            </a:r>
            <a:r>
              <a:rPr lang="de-DE" baseline="0" dirty="0">
                <a:latin typeface="Calibri" charset="0"/>
              </a:rPr>
              <a:t> und schon daran oder damit arbeiten)</a:t>
            </a:r>
            <a:r>
              <a:rPr lang="de-DE" dirty="0">
                <a:latin typeface="Calibri" charset="0"/>
              </a:rPr>
              <a:t>,</a:t>
            </a:r>
            <a:r>
              <a:rPr lang="de-DE" baseline="0" dirty="0">
                <a:latin typeface="Calibri" charset="0"/>
              </a:rPr>
              <a:t> Arbeitsvereinbarung und Vereinbarung innerhalb der Gruppe</a:t>
            </a:r>
          </a:p>
          <a:p>
            <a:pPr marL="171450" indent="-171450">
              <a:buFontTx/>
              <a:buChar char="-"/>
            </a:pPr>
            <a:r>
              <a:rPr lang="de-DE" baseline="0" dirty="0">
                <a:latin typeface="Calibri" charset="0"/>
              </a:rPr>
              <a:t>Dokumente vorstellen, kann auch eigenes Projektjournal verwendet werden, andere beiden obligatorisch</a:t>
            </a:r>
            <a:endParaRPr lang="de-DE" dirty="0">
              <a:latin typeface="Calibri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3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alibri" charset="0"/>
              </a:rPr>
              <a:t>Arbeitsvereinbarung: (Das wäre der Auftrag, wenn ein</a:t>
            </a:r>
            <a:r>
              <a:rPr lang="de-DE" baseline="0" dirty="0">
                <a:latin typeface="Calibri" charset="0"/>
              </a:rPr>
              <a:t> „echtes“ Projekt bei einer Firma oder in einer Institution wäre</a:t>
            </a:r>
            <a:endParaRPr lang="de-DE" dirty="0">
              <a:latin typeface="Calibri" charset="0"/>
            </a:endParaRPr>
          </a:p>
          <a:p>
            <a:r>
              <a:rPr lang="de-DE" dirty="0">
                <a:latin typeface="Calibri" charset="0"/>
              </a:rPr>
              <a:t>Auftrag in Abmachung mit Lehrperson</a:t>
            </a:r>
          </a:p>
          <a:p>
            <a:r>
              <a:rPr lang="de-DE" dirty="0">
                <a:latin typeface="Calibri" charset="0"/>
              </a:rPr>
              <a:t>Definition:</a:t>
            </a:r>
            <a:r>
              <a:rPr lang="de-DE" baseline="0" dirty="0">
                <a:latin typeface="Calibri" charset="0"/>
              </a:rPr>
              <a:t> Leitfragen</a:t>
            </a:r>
            <a:r>
              <a:rPr lang="de-DE" baseline="0" dirty="0">
                <a:latin typeface="Calibri" charset="0"/>
                <a:sym typeface="Wingdings" pitchFamily="2" charset="2"/>
              </a:rPr>
              <a:t> Was wollt ihr herausfinden?</a:t>
            </a:r>
          </a:p>
          <a:p>
            <a:r>
              <a:rPr lang="de-DE" baseline="0" dirty="0">
                <a:latin typeface="Calibri" charset="0"/>
                <a:sym typeface="Wingdings" pitchFamily="2" charset="2"/>
              </a:rPr>
              <a:t>Projektziele  überprüfbar und bei </a:t>
            </a:r>
            <a:r>
              <a:rPr lang="de-DE" baseline="0" dirty="0" err="1">
                <a:latin typeface="Calibri" charset="0"/>
                <a:sym typeface="Wingdings" pitchFamily="2" charset="2"/>
              </a:rPr>
              <a:t>grossen</a:t>
            </a:r>
            <a:r>
              <a:rPr lang="de-DE" baseline="0" dirty="0">
                <a:latin typeface="Calibri" charset="0"/>
                <a:sym typeface="Wingdings" pitchFamily="2" charset="2"/>
              </a:rPr>
              <a:t> Projekten Mindestziele definieren  SMART</a:t>
            </a:r>
            <a:endParaRPr lang="de-DE" baseline="0" dirty="0">
              <a:latin typeface="Calibri" charset="0"/>
            </a:endParaRPr>
          </a:p>
          <a:p>
            <a:r>
              <a:rPr lang="de-DE" baseline="0" dirty="0">
                <a:latin typeface="Calibri" charset="0"/>
              </a:rPr>
              <a:t>Termine</a:t>
            </a:r>
          </a:p>
          <a:p>
            <a:endParaRPr lang="de-DE" baseline="0" dirty="0">
              <a:latin typeface="Calibri" charset="0"/>
            </a:endParaRPr>
          </a:p>
          <a:p>
            <a:r>
              <a:rPr lang="de-DE" baseline="0" dirty="0">
                <a:latin typeface="Calibri" charset="0"/>
              </a:rPr>
              <a:t>Unterschreiben von allen beim Arbeitsvereinbarungsgespräch</a:t>
            </a:r>
            <a:endParaRPr lang="de-DE" dirty="0">
              <a:latin typeface="Calibri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4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alibri" charset="0"/>
              </a:rPr>
              <a:t>Arbeitsvereinbarung:</a:t>
            </a:r>
          </a:p>
          <a:p>
            <a:r>
              <a:rPr lang="de-DE" dirty="0">
                <a:latin typeface="Calibri" charset="0"/>
              </a:rPr>
              <a:t>Rückseite: Planungshilfe mit Übersicht</a:t>
            </a:r>
            <a:r>
              <a:rPr lang="de-DE" baseline="0" dirty="0">
                <a:latin typeface="Calibri" charset="0"/>
              </a:rPr>
              <a:t> der Phasen</a:t>
            </a:r>
            <a:endParaRPr lang="de-DE" dirty="0">
              <a:latin typeface="Calibri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alibri" charset="0"/>
              </a:rPr>
              <a:t>Vereinbarung innerhalb der Gruppe:</a:t>
            </a:r>
          </a:p>
          <a:p>
            <a:r>
              <a:rPr lang="de-DE" baseline="0" dirty="0">
                <a:latin typeface="Calibri" charset="0"/>
              </a:rPr>
              <a:t>Abmachungen der beiden oder drei Partner in Bezug auf Teamarbeit </a:t>
            </a:r>
          </a:p>
          <a:p>
            <a:r>
              <a:rPr lang="de-DE" baseline="0" dirty="0">
                <a:latin typeface="Calibri" charset="0"/>
              </a:rPr>
              <a:t>Manche Probleme kann man vermeiden</a:t>
            </a:r>
          </a:p>
          <a:p>
            <a:r>
              <a:rPr lang="de-DE" baseline="0" dirty="0">
                <a:latin typeface="Calibri" charset="0"/>
              </a:rPr>
              <a:t>Manche nicht: Vorab abmachen, wie man damit umgeht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6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Calibri" charset="0"/>
              </a:rPr>
              <a:t>Vereinbarung innerhalb der Gruppe:</a:t>
            </a:r>
          </a:p>
          <a:p>
            <a:r>
              <a:rPr lang="de-DE" baseline="0" dirty="0">
                <a:latin typeface="Calibri" charset="0"/>
              </a:rPr>
              <a:t>Rückseite: Tipps, was ist damit gemeint</a:t>
            </a:r>
          </a:p>
          <a:p>
            <a:endParaRPr lang="de-DE" baseline="0" dirty="0">
              <a:latin typeface="Calibri" charset="0"/>
            </a:endParaRPr>
          </a:p>
          <a:p>
            <a:endParaRPr lang="de-DE" baseline="0" dirty="0">
              <a:latin typeface="Calibri" charset="0"/>
            </a:endParaRPr>
          </a:p>
          <a:p>
            <a:r>
              <a:rPr lang="de-DE" baseline="0" dirty="0">
                <a:latin typeface="Calibri" charset="0"/>
              </a:rPr>
              <a:t>Unterschreiben von allen beim Arbeitsvereinbarungsgespräch</a:t>
            </a:r>
            <a:endParaRPr lang="de-DE" dirty="0">
              <a:latin typeface="Calibri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7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de-DE" baseline="0" dirty="0" err="1">
                <a:latin typeface="Calibri" charset="0"/>
              </a:rPr>
              <a:t>Ausserhalb</a:t>
            </a:r>
            <a:r>
              <a:rPr lang="de-DE" baseline="0" dirty="0">
                <a:latin typeface="Calibri" charset="0"/>
              </a:rPr>
              <a:t> der Schule oder im Atelier darf auch gearbeitet werden: Bitte immer in Absprache mit Lehrpersonen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8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CH" dirty="0"/>
              <a:t>- Gibt es Fragen, die das Plenum betreffen? </a:t>
            </a:r>
          </a:p>
          <a:p>
            <a:r>
              <a:rPr lang="de-CH" dirty="0"/>
              <a:t>- Ansonsten bin ich noch hier, um eure Fragen </a:t>
            </a:r>
            <a:r>
              <a:rPr lang="de-CH"/>
              <a:t>zu beantworten.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EF700E-BE17-4293-9568-C51B9150EDE6}" type="slidenum">
              <a:rPr lang="de-CH" smtClean="0"/>
              <a:t>9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1249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E8B02-77AB-42E6-B9E2-DE4E71663896}" type="datetime1">
              <a:rPr lang="de-CH" smtClean="0"/>
              <a:t>22.01.24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8700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EF42D-F3B6-44F6-80EF-CB947BBB24C2}" type="datetime1">
              <a:rPr lang="de-CH" smtClean="0"/>
              <a:t>22.01.24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338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1AA97-3D70-468C-B0EB-1C458060BBD3}" type="datetime1">
              <a:rPr lang="de-CH" smtClean="0"/>
              <a:t>22.01.24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50908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12FD7-44A4-4FD5-81E0-0B62A05F15F7}" type="datetime1">
              <a:rPr lang="de-CH" smtClean="0"/>
              <a:t>22.01.24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123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CE54-B69F-410C-ADFF-CCC3997F4204}" type="datetime1">
              <a:rPr lang="de-CH" smtClean="0"/>
              <a:t>22.01.24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7495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BA1B-897F-411F-AE44-8E504DD748F9}" type="datetime1">
              <a:rPr lang="de-CH" smtClean="0"/>
              <a:t>22.01.24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3836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15CF-3EFA-4BA9-AE09-E4D2B248F0DA}" type="datetime1">
              <a:rPr lang="de-CH" smtClean="0"/>
              <a:t>22.01.24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310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EEC9-6E47-4A97-8BE6-4D350AD9926C}" type="datetime1">
              <a:rPr lang="de-CH" smtClean="0"/>
              <a:t>22.01.24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0034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33A4B-6C9D-4745-B145-0664B6E95ABE}" type="datetime1">
              <a:rPr lang="de-CH" smtClean="0"/>
              <a:t>22.01.24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0277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AB0A5-F8E1-4226-BDBF-EFB05FA61339}" type="datetime1">
              <a:rPr lang="de-CH" smtClean="0"/>
              <a:t>22.01.24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46786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05A-357B-4C86-ADD8-579DE4C1E6D2}" type="datetime1">
              <a:rPr lang="de-CH" smtClean="0"/>
              <a:t>22.01.24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29. Oktober 2021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62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3ACAF-9982-489F-BED2-8632FBC5BCA8}" type="datetime1">
              <a:rPr lang="de-CH" smtClean="0"/>
              <a:t>22.01.24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/>
              <a:t>29. Oktober 2021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9B7424-1B81-4E05-9B6A-1CB3A1FC3D98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616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171207%20Vereinbarung%20innerhalb%20der%20Projektgruppe.docx" TargetMode="External"/><Relationship Id="rId4" Type="http://schemas.openxmlformats.org/officeDocument/2006/relationships/hyperlink" Target="171207%20Arbeitsvereinbarung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03232" cy="1143000"/>
          </a:xfrm>
        </p:spPr>
        <p:txBody>
          <a:bodyPr>
            <a:normAutofit/>
          </a:bodyPr>
          <a:lstStyle/>
          <a:p>
            <a:r>
              <a:rPr lang="de-CH" dirty="0">
                <a:solidFill>
                  <a:srgbClr val="0056A3"/>
                </a:solidFill>
              </a:rPr>
              <a:t>Sekundarschule Sandgruben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908050" cy="908050"/>
          </a:xfrm>
          <a:prstGeom prst="rect">
            <a:avLst/>
          </a:prstGeom>
        </p:spPr>
      </p:pic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2392288"/>
            <a:ext cx="8229600" cy="3196952"/>
          </a:xfrm>
        </p:spPr>
        <p:txBody>
          <a:bodyPr/>
          <a:lstStyle/>
          <a:p>
            <a:pPr marL="0" indent="0" algn="ctr">
              <a:spcBef>
                <a:spcPct val="50000"/>
              </a:spcBef>
              <a:buNone/>
              <a:defRPr/>
            </a:pPr>
            <a:r>
              <a:rPr lang="de-CH" sz="4000" b="1" dirty="0">
                <a:solidFill>
                  <a:srgbClr val="EF792F"/>
                </a:solidFill>
                <a:latin typeface="Calibri" panose="020F0502020204030204" pitchFamily="34" charset="0"/>
              </a:rPr>
              <a:t>Projektarbeit 3. Klasse</a:t>
            </a:r>
          </a:p>
          <a:p>
            <a:pPr marL="0" indent="0" algn="ctr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sz="2800" dirty="0">
                <a:solidFill>
                  <a:srgbClr val="0056A3"/>
                </a:solidFill>
              </a:rPr>
              <a:t>Schuljahr 2023/2024</a:t>
            </a:r>
          </a:p>
          <a:p>
            <a:pPr marL="0" indent="0" algn="ctr">
              <a:buNone/>
            </a:pPr>
            <a:r>
              <a:rPr lang="de-CH" sz="2800" dirty="0">
                <a:solidFill>
                  <a:srgbClr val="0056A3"/>
                </a:solidFill>
              </a:rPr>
              <a:t>Céline Neher, Verantwortliche Projektarbeiten</a:t>
            </a:r>
          </a:p>
          <a:p>
            <a:pPr marL="0" indent="0" algn="ctr">
              <a:buNone/>
            </a:pP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22. Januar 2024</a:t>
            </a:r>
          </a:p>
        </p:txBody>
      </p:sp>
    </p:spTree>
    <p:extLst>
      <p:ext uri="{BB962C8B-B14F-4D97-AF65-F5344CB8AC3E}">
        <p14:creationId xmlns:p14="http://schemas.microsoft.com/office/powerpoint/2010/main" val="3467234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24936" cy="576064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Fahrplan Übersicht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22. Januar 2024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258255"/>
              </p:ext>
            </p:extLst>
          </p:nvPr>
        </p:nvGraphicFramePr>
        <p:xfrm>
          <a:off x="395536" y="1036064"/>
          <a:ext cx="8135113" cy="511076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69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7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7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6658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Semesterwechsel bis Fasnacht</a:t>
                      </a:r>
                    </a:p>
                  </a:txBody>
                  <a:tcPr marL="68580" marR="36195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22.01.-26.01.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Leitfragen, Projektziele erarbeiten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solidFill>
                      <a:srgbClr val="FFD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899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29.01.-02.02.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Vorbereitung, Planung, Arbeitsvereinbarungsgespräch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solidFill>
                      <a:srgbClr val="FFD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9141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05.02.-09.02.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54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Fasnacht bis Frühling</a:t>
                      </a:r>
                    </a:p>
                  </a:txBody>
                  <a:tcPr marL="68580" marR="36195" marT="0" marB="0" anchor="ctr">
                    <a:solidFill>
                      <a:srgbClr val="EF792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26.02.-01.03.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800" dirty="0">
                        <a:solidFill>
                          <a:srgbClr val="0056A3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800" dirty="0">
                        <a:solidFill>
                          <a:srgbClr val="0056A3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CH" sz="1800" dirty="0">
                        <a:solidFill>
                          <a:srgbClr val="0056A3"/>
                        </a:solidFill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800" dirty="0">
                          <a:solidFill>
                            <a:srgbClr val="0056A3"/>
                          </a:solidFill>
                          <a:effectLst/>
                        </a:rPr>
                        <a:t>Umsetzung (regelmässige Standortgespräche )</a:t>
                      </a:r>
                      <a:endParaRPr lang="de-CH" sz="1800" dirty="0">
                        <a:solidFill>
                          <a:srgbClr val="0056A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de-CH" dirty="0"/>
                    </a:p>
                  </a:txBody>
                  <a:tcPr>
                    <a:solidFill>
                      <a:srgbClr val="FFEAC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58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04.03.-08.03.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215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11.03.-15.03.</a:t>
                      </a: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18.03.-22.03.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8826">
                <a:tc rowSpan="1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+mn-lt"/>
                          <a:cs typeface="Times New Roman"/>
                        </a:rPr>
                        <a:t>Frühling bis Sommer</a:t>
                      </a:r>
                    </a:p>
                  </a:txBody>
                  <a:tcPr marL="68580" marR="36195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+mn-lt"/>
                          <a:ea typeface="Calibri"/>
                          <a:cs typeface="Arial"/>
                        </a:rPr>
                        <a:t>08.04.-11.04.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561534"/>
                  </a:ext>
                </a:extLst>
              </a:tr>
              <a:tr h="25882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Frühling bis Sommer</a:t>
                      </a:r>
                    </a:p>
                  </a:txBody>
                  <a:tcPr marL="68580" marR="36195" marT="0" marB="0" anchor="ctr"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15.04.-19.04.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22.04.-26.04.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29.04.-03.05.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b">
                    <a:solidFill>
                      <a:srgbClr val="FFD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06.05.-10.05.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Auffahrt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Abgabe Projektarbeit, Beurteilung Prozess und Produkt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Selbstbeurteilung, Rückmeldung an die Lehrperson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solidFill>
                      <a:srgbClr val="FFD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15.05.-17.05.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Vorbereitung Präsentation - Beurteilungsgespräche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solidFill>
                      <a:srgbClr val="FFE9C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22.05.-26.05.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30.05-02.06.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E9C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05.06.-09.06.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Bewertete Präsentationen im Atelier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solidFill>
                      <a:srgbClr val="FFD0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12.06-16.06.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>
                    <a:solidFill>
                      <a:srgbClr val="FFD08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914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de-CH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19.06.2024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36195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</a:rPr>
                        <a:t> </a:t>
                      </a:r>
                      <a:r>
                        <a:rPr lang="de-CH" sz="1600" dirty="0">
                          <a:solidFill>
                            <a:srgbClr val="0056A3"/>
                          </a:solidFill>
                          <a:effectLst/>
                          <a:latin typeface="Calibri"/>
                          <a:cs typeface="Times New Roman"/>
                        </a:rPr>
                        <a:t>Ausstellung/</a:t>
                      </a:r>
                      <a:r>
                        <a:rPr lang="de-CH" sz="1600" dirty="0" err="1">
                          <a:solidFill>
                            <a:srgbClr val="0056A3"/>
                          </a:solidFill>
                          <a:effectLst/>
                          <a:latin typeface="Calibri"/>
                          <a:cs typeface="Times New Roman"/>
                        </a:rPr>
                        <a:t>Präsentiation</a:t>
                      </a:r>
                      <a:r>
                        <a:rPr lang="de-CH" sz="1600" baseline="0" dirty="0">
                          <a:solidFill>
                            <a:srgbClr val="0056A3"/>
                          </a:solidFill>
                          <a:effectLst/>
                          <a:latin typeface="Calibri"/>
                          <a:cs typeface="Times New Roman"/>
                        </a:rPr>
                        <a:t> vor Öffentlichkeit</a:t>
                      </a:r>
                      <a:endParaRPr lang="de-CH" sz="1600" dirty="0">
                        <a:solidFill>
                          <a:srgbClr val="0056A3"/>
                        </a:solidFill>
                        <a:effectLst/>
                      </a:endParaRPr>
                    </a:p>
                  </a:txBody>
                  <a:tcPr marL="34905" marR="18422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139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1223628" y="980728"/>
            <a:ext cx="6696744" cy="576064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Fahrplan bis </a:t>
            </a:r>
            <a:r>
              <a:rPr lang="de-CH" sz="4000" dirty="0" err="1">
                <a:solidFill>
                  <a:srgbClr val="0056A3"/>
                </a:solidFill>
              </a:rPr>
              <a:t>Fasnachtsferien</a:t>
            </a:r>
            <a:endParaRPr lang="de-CH" sz="4000" dirty="0">
              <a:solidFill>
                <a:srgbClr val="0056A3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22. Januar 2024</a:t>
            </a:r>
          </a:p>
        </p:txBody>
      </p:sp>
      <p:graphicFrame>
        <p:nvGraphicFramePr>
          <p:cNvPr id="7" name="Inhaltsplatzhalt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613415"/>
              </p:ext>
            </p:extLst>
          </p:nvPr>
        </p:nvGraphicFramePr>
        <p:xfrm>
          <a:off x="185956" y="1870191"/>
          <a:ext cx="8689727" cy="2086379"/>
        </p:xfrm>
        <a:graphic>
          <a:graphicData uri="http://schemas.openxmlformats.org/drawingml/2006/table">
            <a:tbl>
              <a:tblPr firstRow="1" firstCol="1" bandRow="1">
                <a:solidFill>
                  <a:srgbClr val="FFCC66"/>
                </a:solidFill>
                <a:tableStyleId>{5940675A-B579-460E-94D1-54222C63F5DA}</a:tableStyleId>
              </a:tblPr>
              <a:tblGrid>
                <a:gridCol w="1704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565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920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2400" dirty="0">
                          <a:solidFill>
                            <a:srgbClr val="0056A3"/>
                          </a:solidFill>
                          <a:effectLst/>
                        </a:rPr>
                        <a:t>Nach dem Semester-wechsel  </a:t>
                      </a:r>
                    </a:p>
                  </a:txBody>
                  <a:tcPr marL="34905" marR="1842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2400" dirty="0">
                          <a:solidFill>
                            <a:srgbClr val="0056A3"/>
                          </a:solidFill>
                          <a:effectLst/>
                        </a:rPr>
                        <a:t>22.01.-26.01.</a:t>
                      </a:r>
                      <a:endParaRPr lang="de-CH" sz="24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rgbClr val="0056A3"/>
                          </a:solidFill>
                          <a:effectLst/>
                        </a:rPr>
                        <a:t>Leitfragen, Projektziele erarbeiten, mit Planung beginnen</a:t>
                      </a:r>
                      <a:endParaRPr lang="de-CH" sz="28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284">
                <a:tc v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CH" sz="2400" dirty="0">
                          <a:solidFill>
                            <a:srgbClr val="0056A3"/>
                          </a:solidFill>
                          <a:effectLst/>
                        </a:rPr>
                        <a:t>29.01.-09.02.</a:t>
                      </a:r>
                      <a:endParaRPr lang="de-CH" sz="24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CH" sz="2400" dirty="0">
                          <a:solidFill>
                            <a:srgbClr val="0056A3"/>
                          </a:solidFill>
                          <a:effectLst/>
                        </a:rPr>
                        <a:t>Vorbereitung, Planung, Arbeitsvereinbarungsgespräch mit</a:t>
                      </a:r>
                      <a:r>
                        <a:rPr lang="de-CH" sz="2400" baseline="0" dirty="0">
                          <a:solidFill>
                            <a:srgbClr val="0056A3"/>
                          </a:solidFill>
                          <a:effectLst/>
                        </a:rPr>
                        <a:t> Betreuungsperson</a:t>
                      </a:r>
                      <a:endParaRPr lang="de-CH" sz="2800" dirty="0">
                        <a:solidFill>
                          <a:srgbClr val="0056A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05" marR="18422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" name="Gruppieren 7"/>
          <p:cNvGrpSpPr/>
          <p:nvPr/>
        </p:nvGrpSpPr>
        <p:grpSpPr>
          <a:xfrm>
            <a:off x="856999" y="4547666"/>
            <a:ext cx="7347640" cy="1813620"/>
            <a:chOff x="395536" y="3991644"/>
            <a:chExt cx="7347640" cy="1813620"/>
          </a:xfrm>
        </p:grpSpPr>
        <p:sp>
          <p:nvSpPr>
            <p:cNvPr id="9" name="Textfeld 8">
              <a:hlinkClick r:id="rId4" action="ppaction://hlinkfile"/>
            </p:cNvPr>
            <p:cNvSpPr txBox="1"/>
            <p:nvPr/>
          </p:nvSpPr>
          <p:spPr>
            <a:xfrm>
              <a:off x="4883651" y="3991644"/>
              <a:ext cx="2739340" cy="461665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de-CH" sz="2400" dirty="0">
                  <a:solidFill>
                    <a:srgbClr val="0056A3"/>
                  </a:solidFill>
                </a:rPr>
                <a:t>Arbeitsvereinbarung</a:t>
              </a:r>
            </a:p>
          </p:txBody>
        </p:sp>
        <p:sp>
          <p:nvSpPr>
            <p:cNvPr id="10" name="Textfeld 9">
              <a:hlinkClick r:id="rId5" action="ppaction://hlinkfile"/>
            </p:cNvPr>
            <p:cNvSpPr txBox="1"/>
            <p:nvPr/>
          </p:nvSpPr>
          <p:spPr>
            <a:xfrm>
              <a:off x="4859053" y="4974267"/>
              <a:ext cx="2884123" cy="83099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de-CH" sz="2400" dirty="0">
                  <a:solidFill>
                    <a:srgbClr val="0056A3"/>
                  </a:solidFill>
                </a:rPr>
                <a:t>Vereinbarung </a:t>
              </a:r>
            </a:p>
            <a:p>
              <a:r>
                <a:rPr lang="de-CH" sz="2400" dirty="0">
                  <a:solidFill>
                    <a:srgbClr val="0056A3"/>
                  </a:solidFill>
                </a:rPr>
                <a:t>innerhalb der Gruppe</a:t>
              </a:r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395536" y="4479503"/>
              <a:ext cx="289964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400" b="1" dirty="0">
                  <a:solidFill>
                    <a:srgbClr val="0056A3"/>
                  </a:solidFill>
                  <a:latin typeface="Calibri" panose="020F0502020204030204" pitchFamily="34" charset="0"/>
                </a:rPr>
                <a:t>2 Arbeitsinstrumente</a:t>
              </a:r>
            </a:p>
          </p:txBody>
        </p:sp>
        <p:cxnSp>
          <p:nvCxnSpPr>
            <p:cNvPr id="12" name="Gerade Verbindung mit Pfeil 11"/>
            <p:cNvCxnSpPr>
              <a:endCxn id="9" idx="1"/>
            </p:cNvCxnSpPr>
            <p:nvPr/>
          </p:nvCxnSpPr>
          <p:spPr>
            <a:xfrm flipV="1">
              <a:off x="3338492" y="4222477"/>
              <a:ext cx="1545159" cy="487860"/>
            </a:xfrm>
            <a:prstGeom prst="straightConnector1">
              <a:avLst/>
            </a:prstGeom>
            <a:ln>
              <a:solidFill>
                <a:srgbClr val="0056A3"/>
              </a:solidFill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Gerade Verbindung mit Pfeil 12"/>
            <p:cNvCxnSpPr>
              <a:endCxn id="10" idx="1"/>
            </p:cNvCxnSpPr>
            <p:nvPr/>
          </p:nvCxnSpPr>
          <p:spPr>
            <a:xfrm>
              <a:off x="3338492" y="4710335"/>
              <a:ext cx="1520561" cy="679431"/>
            </a:xfrm>
            <a:prstGeom prst="straightConnector1">
              <a:avLst/>
            </a:prstGeom>
            <a:ln>
              <a:solidFill>
                <a:srgbClr val="0056A3"/>
              </a:solidFill>
              <a:tailEnd type="arrow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3982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5760132" y="1268760"/>
            <a:ext cx="3492388" cy="1296144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Arbeits-vereinbarung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23. Januar 2023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507" y="238561"/>
            <a:ext cx="4825573" cy="660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82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5760132" y="1268760"/>
            <a:ext cx="3492388" cy="1296144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Arbeits-vereinbarung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23. Januar 2023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7687" y="116632"/>
            <a:ext cx="4456361" cy="66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737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5760132" y="1268760"/>
            <a:ext cx="3492388" cy="2160240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Vereinbarung innerhalb der Gruppe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23. Januar 2023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93376"/>
            <a:ext cx="4472533" cy="6471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509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683568" y="443428"/>
            <a:ext cx="7632848" cy="1401396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Vereinbarung innerhalb der Gruppe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22. Januar 2024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417220"/>
            <a:ext cx="8129895" cy="4939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10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32848" cy="1401396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Fachräume nutzen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22. Januar 2024</a:t>
            </a:r>
          </a:p>
        </p:txBody>
      </p:sp>
      <p:sp>
        <p:nvSpPr>
          <p:cNvPr id="8" name="Inhaltsplatzhalter 1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752528"/>
          </a:xfrm>
          <a:ln>
            <a:noFill/>
          </a:ln>
        </p:spPr>
        <p:txBody>
          <a:bodyPr>
            <a:normAutofit fontScale="85000" lnSpcReduction="20000"/>
          </a:bodyPr>
          <a:lstStyle/>
          <a:p>
            <a:pPr>
              <a:spcBef>
                <a:spcPct val="35000"/>
              </a:spcBef>
              <a:defRPr/>
            </a:pPr>
            <a:r>
              <a:rPr lang="de-CH" sz="2800" dirty="0">
                <a:solidFill>
                  <a:srgbClr val="0056A3"/>
                </a:solidFill>
                <a:latin typeface="Calibri" charset="0"/>
                <a:cs typeface="ＭＳ Ｐゴシック" charset="0"/>
              </a:rPr>
              <a:t>Zeitraum: </a:t>
            </a:r>
            <a:r>
              <a:rPr lang="de-CH" sz="2800">
                <a:solidFill>
                  <a:srgbClr val="0056A3"/>
                </a:solidFill>
                <a:latin typeface="Calibri" charset="0"/>
                <a:cs typeface="ＭＳ Ｐゴシック" charset="0"/>
              </a:rPr>
              <a:t>	29.02</a:t>
            </a:r>
            <a:r>
              <a:rPr lang="de-CH" sz="2800" dirty="0">
                <a:solidFill>
                  <a:srgbClr val="0056A3"/>
                </a:solidFill>
                <a:latin typeface="Calibri" charset="0"/>
                <a:cs typeface="ＭＳ Ｐゴシック" charset="0"/>
              </a:rPr>
              <a:t>. bis 02.05.2024</a:t>
            </a:r>
          </a:p>
          <a:p>
            <a:pPr>
              <a:spcBef>
                <a:spcPct val="35000"/>
              </a:spcBef>
              <a:defRPr/>
            </a:pPr>
            <a:r>
              <a:rPr lang="de-CH" sz="2800" dirty="0">
                <a:solidFill>
                  <a:srgbClr val="0056A3"/>
                </a:solidFill>
                <a:latin typeface="Calibri" charset="0"/>
                <a:cs typeface="ＭＳ Ｐゴシック" charset="0"/>
              </a:rPr>
              <a:t>Uhrzeit:	15.30 – 17.00 Uhr </a:t>
            </a:r>
          </a:p>
          <a:p>
            <a:pPr>
              <a:spcBef>
                <a:spcPct val="35000"/>
              </a:spcBef>
              <a:defRPr/>
            </a:pPr>
            <a:r>
              <a:rPr lang="de-CH" sz="2800" dirty="0">
                <a:solidFill>
                  <a:srgbClr val="0056A3"/>
                </a:solidFill>
                <a:latin typeface="Calibri" charset="0"/>
                <a:cs typeface="ＭＳ Ｐゴシック" charset="0"/>
              </a:rPr>
              <a:t>Anmeldung und Terminabsprache obligatorisch </a:t>
            </a:r>
            <a:br>
              <a:rPr lang="de-CH" sz="2800" dirty="0">
                <a:solidFill>
                  <a:srgbClr val="0056A3"/>
                </a:solidFill>
                <a:latin typeface="Calibri" charset="0"/>
                <a:cs typeface="ＭＳ Ｐゴシック" charset="0"/>
              </a:rPr>
            </a:br>
            <a:r>
              <a:rPr lang="de-CH" sz="2800" dirty="0">
                <a:solidFill>
                  <a:srgbClr val="0056A3"/>
                </a:solidFill>
                <a:latin typeface="Calibri" charset="0"/>
                <a:cs typeface="ＭＳ Ｐゴシック" charset="0"/>
              </a:rPr>
              <a:t>(am 29.02. um 15.30 Uhr)</a:t>
            </a:r>
            <a:endParaRPr lang="de-CH" sz="2400" dirty="0">
              <a:solidFill>
                <a:srgbClr val="0056A3"/>
              </a:solidFill>
              <a:latin typeface="Calibri" charset="0"/>
              <a:cs typeface="ＭＳ Ｐゴシック" charset="0"/>
            </a:endParaRPr>
          </a:p>
          <a:p>
            <a:pPr>
              <a:spcBef>
                <a:spcPct val="35000"/>
              </a:spcBef>
              <a:defRPr/>
            </a:pPr>
            <a:r>
              <a:rPr lang="de-CH" sz="28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Folgende Räume bei Bedarf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Natur und Technik inkl. MINT-Wagen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Turnhalle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Schulküche 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Textiles Gestalten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Bildnerisches Gestalten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Technisches Gestalten</a:t>
            </a:r>
          </a:p>
          <a:p>
            <a:pPr lvl="1">
              <a:spcBef>
                <a:spcPct val="35000"/>
              </a:spcBef>
              <a:defRPr/>
            </a:pPr>
            <a:r>
              <a:rPr lang="de-CH" sz="2400" dirty="0">
                <a:solidFill>
                  <a:srgbClr val="F28300"/>
                </a:solidFill>
                <a:latin typeface="Calibri" charset="0"/>
                <a:cs typeface="ＭＳ Ｐゴシック" charset="0"/>
                <a:sym typeface="Webdings" charset="0"/>
              </a:rPr>
              <a:t>Musik</a:t>
            </a:r>
          </a:p>
        </p:txBody>
      </p:sp>
    </p:spTree>
    <p:extLst>
      <p:ext uri="{BB962C8B-B14F-4D97-AF65-F5344CB8AC3E}">
        <p14:creationId xmlns:p14="http://schemas.microsoft.com/office/powerpoint/2010/main" val="2531503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2051720" cy="393820"/>
          </a:xfrm>
          <a:prstGeom prst="rect">
            <a:avLst/>
          </a:prstGeom>
        </p:spPr>
      </p:pic>
      <p:sp>
        <p:nvSpPr>
          <p:cNvPr id="3" name="Titel 3"/>
          <p:cNvSpPr>
            <a:spLocks noGrp="1"/>
          </p:cNvSpPr>
          <p:nvPr>
            <p:ph type="title"/>
          </p:nvPr>
        </p:nvSpPr>
        <p:spPr>
          <a:xfrm>
            <a:off x="899592" y="908720"/>
            <a:ext cx="6696744" cy="576064"/>
          </a:xfrm>
        </p:spPr>
        <p:txBody>
          <a:bodyPr>
            <a:noAutofit/>
          </a:bodyPr>
          <a:lstStyle/>
          <a:p>
            <a:r>
              <a:rPr lang="de-CH" sz="4000" dirty="0">
                <a:solidFill>
                  <a:srgbClr val="0056A3"/>
                </a:solidFill>
              </a:rPr>
              <a:t>Wie weiter?</a:t>
            </a:r>
          </a:p>
        </p:txBody>
      </p:sp>
      <p:sp>
        <p:nvSpPr>
          <p:cNvPr id="5" name="Inhaltsplatzhalter 1"/>
          <p:cNvSpPr>
            <a:spLocks noGrp="1"/>
          </p:cNvSpPr>
          <p:nvPr>
            <p:ph idx="1"/>
          </p:nvPr>
        </p:nvSpPr>
        <p:spPr>
          <a:xfrm>
            <a:off x="539552" y="1556792"/>
            <a:ext cx="8147248" cy="496855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35000"/>
              </a:spcBef>
              <a:buNone/>
              <a:defRPr/>
            </a:pPr>
            <a:r>
              <a:rPr lang="de-CH" altLang="de-DE" sz="2800" b="1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Sofort</a:t>
            </a:r>
          </a:p>
          <a:p>
            <a:pPr>
              <a:spcBef>
                <a:spcPct val="35000"/>
              </a:spcBef>
              <a:defRPr/>
            </a:pPr>
            <a:r>
              <a:rPr lang="de-CH" altLang="de-DE" sz="2800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Termin mit Betreuungsperson abmachen</a:t>
            </a:r>
          </a:p>
          <a:p>
            <a:pPr>
              <a:spcBef>
                <a:spcPct val="35000"/>
              </a:spcBef>
              <a:defRPr/>
            </a:pPr>
            <a:r>
              <a:rPr lang="de-CH" altLang="de-DE" sz="2800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Beginnen, alle Arbeiten im Projektjournal zu dokumentieren</a:t>
            </a:r>
          </a:p>
          <a:p>
            <a:pPr marL="0" indent="0">
              <a:spcBef>
                <a:spcPct val="35000"/>
              </a:spcBef>
              <a:buNone/>
              <a:defRPr/>
            </a:pPr>
            <a:r>
              <a:rPr lang="de-CH" altLang="de-DE" sz="2800" b="1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Bis 9. Februar 2023</a:t>
            </a:r>
          </a:p>
          <a:p>
            <a:pPr>
              <a:spcBef>
                <a:spcPct val="35000"/>
              </a:spcBef>
              <a:defRPr/>
            </a:pPr>
            <a:r>
              <a:rPr lang="de-CH" altLang="de-DE" sz="2800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Arbeitsvereinbarung vorbereiten (Leitfragen/Projektziele)</a:t>
            </a:r>
          </a:p>
          <a:p>
            <a:pPr>
              <a:spcBef>
                <a:spcPct val="35000"/>
              </a:spcBef>
              <a:defRPr/>
            </a:pPr>
            <a:r>
              <a:rPr lang="de-CH" altLang="de-DE" sz="2800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Im Team Vereinbarung zur Zusammenarbeit machen</a:t>
            </a:r>
          </a:p>
          <a:p>
            <a:pPr>
              <a:spcBef>
                <a:spcPct val="35000"/>
              </a:spcBef>
              <a:defRPr/>
            </a:pPr>
            <a:r>
              <a:rPr lang="de-CH" altLang="de-DE" sz="2800" dirty="0">
                <a:solidFill>
                  <a:srgbClr val="0056A3"/>
                </a:solidFill>
                <a:latin typeface="Calibri" pitchFamily="34" charset="0"/>
                <a:cs typeface="Arial" pitchFamily="34" charset="0"/>
              </a:rPr>
              <a:t>Gespräch mit Begleitperson, Arbeitsvereinbarung unterschreiben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/>
              <a:t>22. Januar 2024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621045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Macintosh PowerPoint</Application>
  <PresentationFormat>Bildschirmpräsentation (4:3)</PresentationFormat>
  <Paragraphs>127</Paragraphs>
  <Slides>9</Slides>
  <Notes>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Larissa</vt:lpstr>
      <vt:lpstr>Sekundarschule Sandgruben</vt:lpstr>
      <vt:lpstr>Fahrplan Übersicht</vt:lpstr>
      <vt:lpstr>Fahrplan bis Fasnachtsferien</vt:lpstr>
      <vt:lpstr>Arbeits-vereinbarung</vt:lpstr>
      <vt:lpstr>Arbeits-vereinbarung</vt:lpstr>
      <vt:lpstr>Vereinbarung innerhalb der Gruppe</vt:lpstr>
      <vt:lpstr>Vereinbarung innerhalb der Gruppe</vt:lpstr>
      <vt:lpstr>Fachräume nutzen</vt:lpstr>
      <vt:lpstr>Wie weiter?</vt:lpstr>
    </vt:vector>
  </TitlesOfParts>
  <Company>BaselStadt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Schulsitzung Haus C, 18.03.2021</dc:title>
  <dc:creator>UserName</dc:creator>
  <cp:lastModifiedBy>Céline Neher</cp:lastModifiedBy>
  <cp:revision>114</cp:revision>
  <cp:lastPrinted>2021-03-26T11:05:46Z</cp:lastPrinted>
  <dcterms:created xsi:type="dcterms:W3CDTF">2021-03-18T08:55:19Z</dcterms:created>
  <dcterms:modified xsi:type="dcterms:W3CDTF">2024-01-22T09:10:55Z</dcterms:modified>
</cp:coreProperties>
</file>