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3"/>
  </p:notesMasterIdLst>
  <p:sldIdLst>
    <p:sldId id="420" r:id="rId2"/>
    <p:sldId id="422" r:id="rId3"/>
    <p:sldId id="423" r:id="rId4"/>
    <p:sldId id="425" r:id="rId5"/>
    <p:sldId id="433" r:id="rId6"/>
    <p:sldId id="426" r:id="rId7"/>
    <p:sldId id="427" r:id="rId8"/>
    <p:sldId id="429" r:id="rId9"/>
    <p:sldId id="430" r:id="rId10"/>
    <p:sldId id="431" r:id="rId11"/>
    <p:sldId id="432" r:id="rId12"/>
  </p:sldIdLst>
  <p:sldSz cx="9144000" cy="6858000" type="screen4x3"/>
  <p:notesSz cx="6742113" cy="987266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642" autoAdjust="0"/>
    <p:restoredTop sz="94681" autoAdjust="0"/>
  </p:normalViewPr>
  <p:slideViewPr>
    <p:cSldViewPr>
      <p:cViewPr varScale="1">
        <p:scale>
          <a:sx n="65" d="100"/>
          <a:sy n="65" d="100"/>
        </p:scale>
        <p:origin x="1088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1582" cy="493633"/>
          </a:xfrm>
          <a:prstGeom prst="rect">
            <a:avLst/>
          </a:prstGeom>
        </p:spPr>
        <p:txBody>
          <a:bodyPr vert="horz" lIns="90827" tIns="45414" rIns="90827" bIns="45414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3633"/>
          </a:xfrm>
          <a:prstGeom prst="rect">
            <a:avLst/>
          </a:prstGeom>
        </p:spPr>
        <p:txBody>
          <a:bodyPr vert="horz" lIns="90827" tIns="45414" rIns="90827" bIns="45414" rtlCol="0"/>
          <a:lstStyle>
            <a:lvl1pPr algn="r">
              <a:defRPr sz="1200"/>
            </a:lvl1pPr>
          </a:lstStyle>
          <a:p>
            <a:fld id="{C75879C1-EF46-4197-884D-13ABA1F8111A}" type="datetimeFigureOut">
              <a:rPr lang="de-CH" smtClean="0"/>
              <a:t>02.09.2024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27" tIns="45414" rIns="90827" bIns="45414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4212" y="4689516"/>
            <a:ext cx="5393690" cy="4442698"/>
          </a:xfrm>
          <a:prstGeom prst="rect">
            <a:avLst/>
          </a:prstGeom>
        </p:spPr>
        <p:txBody>
          <a:bodyPr vert="horz" lIns="90827" tIns="45414" rIns="90827" bIns="45414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377317"/>
            <a:ext cx="2921582" cy="493633"/>
          </a:xfrm>
          <a:prstGeom prst="rect">
            <a:avLst/>
          </a:prstGeom>
        </p:spPr>
        <p:txBody>
          <a:bodyPr vert="horz" lIns="90827" tIns="45414" rIns="90827" bIns="45414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18971" y="9377317"/>
            <a:ext cx="2921582" cy="493633"/>
          </a:xfrm>
          <a:prstGeom prst="rect">
            <a:avLst/>
          </a:prstGeom>
        </p:spPr>
        <p:txBody>
          <a:bodyPr vert="horz" lIns="90827" tIns="45414" rIns="90827" bIns="45414" rtlCol="0" anchor="b"/>
          <a:lstStyle>
            <a:lvl1pPr algn="r">
              <a:defRPr sz="1200"/>
            </a:lvl1pPr>
          </a:lstStyle>
          <a:p>
            <a:fld id="{7D822281-CA77-419A-9C00-621842462B4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870176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E2280-FC7D-4D92-8DFC-E35AAF6BE500}" type="datetimeFigureOut">
              <a:rPr lang="de-CH" smtClean="0"/>
              <a:t>02.09.2024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4B07C-5286-4FB2-A93A-97E2BC695D8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36864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E2280-FC7D-4D92-8DFC-E35AAF6BE500}" type="datetimeFigureOut">
              <a:rPr lang="de-CH" smtClean="0"/>
              <a:t>02.09.2024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4B07C-5286-4FB2-A93A-97E2BC695D8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81565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E2280-FC7D-4D92-8DFC-E35AAF6BE500}" type="datetimeFigureOut">
              <a:rPr lang="de-CH" smtClean="0"/>
              <a:t>02.09.2024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4B07C-5286-4FB2-A93A-97E2BC695D8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5693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E2280-FC7D-4D92-8DFC-E35AAF6BE500}" type="datetimeFigureOut">
              <a:rPr lang="de-CH" smtClean="0"/>
              <a:t>02.09.2024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4B07C-5286-4FB2-A93A-97E2BC695D8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76289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E2280-FC7D-4D92-8DFC-E35AAF6BE500}" type="datetimeFigureOut">
              <a:rPr lang="de-CH" smtClean="0"/>
              <a:t>02.09.2024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4B07C-5286-4FB2-A93A-97E2BC695D8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95112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E2280-FC7D-4D92-8DFC-E35AAF6BE500}" type="datetimeFigureOut">
              <a:rPr lang="de-CH" smtClean="0"/>
              <a:t>02.09.2024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4B07C-5286-4FB2-A93A-97E2BC695D8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25547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E2280-FC7D-4D92-8DFC-E35AAF6BE500}" type="datetimeFigureOut">
              <a:rPr lang="de-CH" smtClean="0"/>
              <a:t>02.09.2024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4B07C-5286-4FB2-A93A-97E2BC695D8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803383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E2280-FC7D-4D92-8DFC-E35AAF6BE500}" type="datetimeFigureOut">
              <a:rPr lang="de-CH" smtClean="0"/>
              <a:t>02.09.2024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4B07C-5286-4FB2-A93A-97E2BC695D8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00338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E2280-FC7D-4D92-8DFC-E35AAF6BE500}" type="datetimeFigureOut">
              <a:rPr lang="de-CH" smtClean="0"/>
              <a:t>02.09.2024</a:t>
            </a:fld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4B07C-5286-4FB2-A93A-97E2BC695D8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29977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E2280-FC7D-4D92-8DFC-E35AAF6BE500}" type="datetimeFigureOut">
              <a:rPr lang="de-CH" smtClean="0"/>
              <a:t>02.09.2024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4B07C-5286-4FB2-A93A-97E2BC695D8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1681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E2280-FC7D-4D92-8DFC-E35AAF6BE500}" type="datetimeFigureOut">
              <a:rPr lang="de-CH" smtClean="0"/>
              <a:t>02.09.2024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4B07C-5286-4FB2-A93A-97E2BC695D8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23551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AE2280-FC7D-4D92-8DFC-E35AAF6BE500}" type="datetimeFigureOut">
              <a:rPr lang="de-CH" smtClean="0"/>
              <a:t>02.09.2024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94B07C-5286-4FB2-A93A-97E2BC695D8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54504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arlette.schnyder@bs.ch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628800"/>
            <a:ext cx="7772400" cy="1470025"/>
          </a:xfrm>
        </p:spPr>
        <p:txBody>
          <a:bodyPr/>
          <a:lstStyle/>
          <a:p>
            <a:r>
              <a:rPr lang="de-CH" smtClean="0"/>
              <a:t>Absenzensystem</a:t>
            </a:r>
            <a:endParaRPr lang="de-CH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11560" y="2780928"/>
            <a:ext cx="7846640" cy="2736304"/>
          </a:xfrm>
        </p:spPr>
        <p:txBody>
          <a:bodyPr>
            <a:normAutofit/>
          </a:bodyPr>
          <a:lstStyle/>
          <a:p>
            <a:r>
              <a:rPr lang="de-CH" dirty="0" smtClean="0"/>
              <a:t>8 Kontingente pro Semester</a:t>
            </a:r>
          </a:p>
          <a:p>
            <a:r>
              <a:rPr lang="de-CH" dirty="0" smtClean="0"/>
              <a:t>8 </a:t>
            </a:r>
            <a:r>
              <a:rPr lang="de-CH" dirty="0" err="1" smtClean="0"/>
              <a:t>Halbtage</a:t>
            </a:r>
            <a:r>
              <a:rPr lang="de-CH" dirty="0" smtClean="0"/>
              <a:t> in der Eigenverantwortung der Schülerinnen und Schüler</a:t>
            </a:r>
          </a:p>
          <a:p>
            <a:r>
              <a:rPr lang="de-CH" dirty="0" smtClean="0"/>
              <a:t>1 Kontingent = 1 </a:t>
            </a:r>
            <a:r>
              <a:rPr lang="de-CH" dirty="0" err="1" smtClean="0"/>
              <a:t>Halbtag</a:t>
            </a:r>
            <a:endParaRPr lang="de-CH" dirty="0" smtClean="0"/>
          </a:p>
        </p:txBody>
      </p:sp>
      <p:sp>
        <p:nvSpPr>
          <p:cNvPr id="4" name="Rechteck 3"/>
          <p:cNvSpPr/>
          <p:nvPr/>
        </p:nvSpPr>
        <p:spPr>
          <a:xfrm>
            <a:off x="683568" y="548680"/>
            <a:ext cx="7704856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CH" b="1" dirty="0" smtClean="0"/>
              <a:t>Gymnasium Leonhard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441532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Die Rolle der Eltern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 smtClean="0"/>
              <a:t>So lange Sie nichts von uns hören, ist alles in Ordnung.</a:t>
            </a:r>
          </a:p>
          <a:p>
            <a:r>
              <a:rPr lang="de-CH" dirty="0" smtClean="0"/>
              <a:t>Sie können:</a:t>
            </a:r>
          </a:p>
          <a:p>
            <a:pPr lvl="1"/>
            <a:r>
              <a:rPr lang="de-CH" dirty="0" smtClean="0"/>
              <a:t>Ihrem Kind dabei helfen, die Regeln einzuhalten.</a:t>
            </a:r>
          </a:p>
          <a:p>
            <a:pPr lvl="1"/>
            <a:r>
              <a:rPr lang="de-CH" dirty="0" smtClean="0"/>
              <a:t>Ihrem Kind dabei helfen, die Übersicht über die Absenzen zu wahren.</a:t>
            </a:r>
          </a:p>
          <a:p>
            <a:pPr lvl="1"/>
            <a:r>
              <a:rPr lang="de-CH" dirty="0" smtClean="0"/>
              <a:t>Ab und zu mit Ihrem Kind auf dem </a:t>
            </a:r>
            <a:r>
              <a:rPr lang="de-CH" dirty="0" err="1" smtClean="0"/>
              <a:t>Schüler:innenportal</a:t>
            </a:r>
            <a:r>
              <a:rPr lang="de-CH" dirty="0" smtClean="0"/>
              <a:t> die Absenzen und Verspätungen gemeinsam anschauen.</a:t>
            </a:r>
            <a:endParaRPr lang="de-CH" dirty="0"/>
          </a:p>
        </p:txBody>
      </p:sp>
      <p:sp>
        <p:nvSpPr>
          <p:cNvPr id="4" name="Titel 3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CH" sz="3200" dirty="0" smtClean="0"/>
              <a:t>Die Rolle der Eltern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615299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Fragen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 smtClean="0"/>
              <a:t>Zuständig sind die Klassenlehrperson oder das </a:t>
            </a:r>
            <a:r>
              <a:rPr lang="de-CH" dirty="0" err="1" smtClean="0"/>
              <a:t>Konrektorat</a:t>
            </a:r>
            <a:r>
              <a:rPr lang="de-CH" dirty="0" smtClean="0"/>
              <a:t> </a:t>
            </a:r>
            <a:r>
              <a:rPr lang="de-CH" dirty="0" smtClean="0">
                <a:hlinkClick r:id="rId2"/>
              </a:rPr>
              <a:t>arlette.schnyder@bs.ch</a:t>
            </a:r>
            <a:endParaRPr lang="de-CH" dirty="0" smtClean="0"/>
          </a:p>
          <a:p>
            <a:r>
              <a:rPr lang="de-CH" dirty="0" smtClean="0"/>
              <a:t>Unterlagen und Reglemente finden Sie im Heft «Wissenswertes von A-Z» und auf der Homepage unter Dokumente</a:t>
            </a:r>
            <a:r>
              <a:rPr lang="de-CH" dirty="0"/>
              <a:t>.</a:t>
            </a:r>
          </a:p>
        </p:txBody>
      </p:sp>
      <p:sp>
        <p:nvSpPr>
          <p:cNvPr id="4" name="Titel 3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CH" sz="3200" dirty="0" smtClean="0"/>
              <a:t>Fragen?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47566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de-CH" dirty="0" smtClean="0"/>
              <a:t>Eigene Verantwortung heisst, sich zu überlegen: </a:t>
            </a:r>
          </a:p>
          <a:p>
            <a:pPr lvl="1"/>
            <a:r>
              <a:rPr lang="de-CH" dirty="0" smtClean="0"/>
              <a:t>Ich weiss selbst, wann ich gefehlt habe oder zu spät gekommen bin.</a:t>
            </a:r>
          </a:p>
          <a:p>
            <a:pPr lvl="1"/>
            <a:r>
              <a:rPr lang="de-CH" dirty="0" smtClean="0"/>
              <a:t>Ich schaue regelmässig auf dem </a:t>
            </a:r>
            <a:r>
              <a:rPr lang="de-CH" dirty="0" err="1" smtClean="0"/>
              <a:t>Schüler:innenportal</a:t>
            </a:r>
            <a:r>
              <a:rPr lang="de-CH" dirty="0" smtClean="0"/>
              <a:t> unter Absenzen, was eingetragen ist und nehme rasch Kontakt auf mit der Klassenlehrperson, wenn ich Fragen habe.</a:t>
            </a:r>
          </a:p>
          <a:p>
            <a:pPr lvl="1"/>
            <a:r>
              <a:rPr lang="de-CH" dirty="0" smtClean="0"/>
              <a:t>Zeigt das </a:t>
            </a:r>
            <a:r>
              <a:rPr lang="de-CH" dirty="0" err="1" smtClean="0"/>
              <a:t>Absenzentool</a:t>
            </a:r>
            <a:r>
              <a:rPr lang="de-CH" dirty="0" smtClean="0"/>
              <a:t> weniger Verspätungen oder Kontingente an, als die Termine, die mir bekannt sind, verlasse ich mich nicht blind auf die Technik – es kann sein, dass Absenzen nachgetragen werden.</a:t>
            </a:r>
          </a:p>
          <a:p>
            <a:pPr lvl="1"/>
            <a:r>
              <a:rPr lang="de-CH" dirty="0" smtClean="0"/>
              <a:t>Ich kommuniziere frühzeitig selbständig mit meiner Klassenlehrperson, wenn ich fehle oder Termine habe.</a:t>
            </a:r>
          </a:p>
        </p:txBody>
      </p:sp>
      <p:sp>
        <p:nvSpPr>
          <p:cNvPr id="4" name="Rechteck 3"/>
          <p:cNvSpPr/>
          <p:nvPr/>
        </p:nvSpPr>
        <p:spPr>
          <a:xfrm>
            <a:off x="467544" y="254258"/>
            <a:ext cx="8208912" cy="13745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2400" dirty="0" smtClean="0"/>
          </a:p>
          <a:p>
            <a:pPr algn="ctr"/>
            <a:r>
              <a:rPr lang="de-CH" sz="2800" dirty="0" smtClean="0"/>
              <a:t>Die Verantwortung bei den Jugendlichen</a:t>
            </a:r>
          </a:p>
          <a:p>
            <a:pPr algn="ctr"/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333147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CH" dirty="0" smtClean="0"/>
              <a:t>Ausschlafen</a:t>
            </a:r>
            <a:r>
              <a:rPr lang="de-CH" dirty="0"/>
              <a:t>, Konzertreise, L</a:t>
            </a:r>
            <a:r>
              <a:rPr lang="de-CH" dirty="0" smtClean="0"/>
              <a:t>ernen</a:t>
            </a:r>
            <a:r>
              <a:rPr lang="de-CH" dirty="0"/>
              <a:t>, Unwohlsein, Arztbesuche, </a:t>
            </a:r>
            <a:r>
              <a:rPr lang="de-CH" dirty="0" smtClean="0"/>
              <a:t>Familienausflug, frühzeitiger Urlaub, </a:t>
            </a:r>
            <a:r>
              <a:rPr lang="de-CH" dirty="0"/>
              <a:t>Klimastreik</a:t>
            </a:r>
            <a:r>
              <a:rPr lang="de-CH" dirty="0" smtClean="0"/>
              <a:t>.</a:t>
            </a:r>
          </a:p>
          <a:p>
            <a:r>
              <a:rPr lang="de-CH" dirty="0" smtClean="0"/>
              <a:t>Auch bei Krankheiten werden Kontingente abgezogen – vgl. die nächste Folie. </a:t>
            </a:r>
          </a:p>
          <a:p>
            <a:r>
              <a:rPr lang="de-CH" dirty="0" smtClean="0"/>
              <a:t>Achtung: </a:t>
            </a:r>
          </a:p>
          <a:p>
            <a:pPr lvl="1"/>
            <a:r>
              <a:rPr lang="de-CH" dirty="0" smtClean="0"/>
              <a:t>Eine </a:t>
            </a:r>
            <a:r>
              <a:rPr lang="de-CH" dirty="0"/>
              <a:t>Lektion zu spät in der Schule = ein </a:t>
            </a:r>
            <a:r>
              <a:rPr lang="de-CH" dirty="0" smtClean="0"/>
              <a:t>Kontingent.</a:t>
            </a:r>
          </a:p>
          <a:p>
            <a:pPr lvl="1"/>
            <a:r>
              <a:rPr lang="de-CH" dirty="0" smtClean="0"/>
              <a:t>Ein Arztbesuch während des Unterrichtes = ein Kontingent.</a:t>
            </a:r>
          </a:p>
          <a:p>
            <a:pPr lvl="1"/>
            <a:r>
              <a:rPr lang="de-CH" dirty="0" smtClean="0"/>
              <a:t>Deshalb: bei Vorhersehbaren Terminen ist es wichtig, Kontakt mit der Klassenlehrperson aufzunehmen.</a:t>
            </a:r>
            <a:endParaRPr lang="de-CH" dirty="0"/>
          </a:p>
          <a:p>
            <a:endParaRPr lang="de-CH" dirty="0"/>
          </a:p>
          <a:p>
            <a:endParaRPr lang="de-CH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0000"/>
          </a:bodyPr>
          <a:lstStyle/>
          <a:p>
            <a:pPr algn="ctr"/>
            <a:endParaRPr lang="de-CH" sz="2400" dirty="0" smtClean="0"/>
          </a:p>
          <a:p>
            <a:pPr algn="ctr"/>
            <a:r>
              <a:rPr lang="de-CH" sz="2800" dirty="0" smtClean="0"/>
              <a:t>Unter die Kontingentregelung fallen zunächst alle Absenzen</a:t>
            </a:r>
          </a:p>
          <a:p>
            <a:pPr algn="ctr"/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313281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" indent="0"/>
            <a:r>
              <a:rPr lang="de-CH" dirty="0" smtClean="0"/>
              <a:t/>
            </a:r>
            <a:br>
              <a:rPr lang="de-CH" dirty="0" smtClean="0"/>
            </a:br>
            <a:r>
              <a:rPr lang="de-CH" dirty="0" smtClean="0"/>
              <a:t>Die </a:t>
            </a:r>
            <a:r>
              <a:rPr lang="de-CH" dirty="0"/>
              <a:t>«Buchhaltung» der </a:t>
            </a:r>
            <a:r>
              <a:rPr lang="de-CH" dirty="0" smtClean="0"/>
              <a:t>Klassenlehrperson</a:t>
            </a:r>
            <a:r>
              <a:rPr lang="de-CH" sz="4000" dirty="0"/>
              <a:t/>
            </a:r>
            <a:br>
              <a:rPr lang="de-CH" sz="4000" dirty="0"/>
            </a:b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4752528"/>
          </a:xfrm>
        </p:spPr>
        <p:txBody>
          <a:bodyPr>
            <a:noAutofit/>
          </a:bodyPr>
          <a:lstStyle/>
          <a:p>
            <a:r>
              <a:rPr lang="de-CH" dirty="0" smtClean="0"/>
              <a:t>Bei Krankheit gilt:</a:t>
            </a:r>
          </a:p>
          <a:p>
            <a:pPr lvl="1"/>
            <a:r>
              <a:rPr lang="de-CH" dirty="0" smtClean="0"/>
              <a:t>Die </a:t>
            </a:r>
            <a:r>
              <a:rPr lang="de-CH" dirty="0"/>
              <a:t>ersten drei </a:t>
            </a:r>
            <a:r>
              <a:rPr lang="de-CH" dirty="0" err="1"/>
              <a:t>Halbtage</a:t>
            </a:r>
            <a:r>
              <a:rPr lang="de-CH" dirty="0"/>
              <a:t> werden </a:t>
            </a:r>
            <a:r>
              <a:rPr lang="de-CH" dirty="0" smtClean="0"/>
              <a:t>als Kontingent </a:t>
            </a:r>
            <a:r>
              <a:rPr lang="de-CH" dirty="0"/>
              <a:t>gerechnet, </a:t>
            </a:r>
            <a:r>
              <a:rPr lang="de-CH" dirty="0" smtClean="0"/>
              <a:t>alle weiteren gelten als entschuldigt.</a:t>
            </a:r>
          </a:p>
          <a:p>
            <a:pPr lvl="1"/>
            <a:r>
              <a:rPr lang="de-CH" dirty="0" smtClean="0"/>
              <a:t> Es </a:t>
            </a:r>
            <a:r>
              <a:rPr lang="de-CH" dirty="0"/>
              <a:t>ist </a:t>
            </a:r>
            <a:r>
              <a:rPr lang="de-CH" dirty="0" smtClean="0"/>
              <a:t>sinnvoll, </a:t>
            </a:r>
            <a:r>
              <a:rPr lang="de-CH" dirty="0"/>
              <a:t>die </a:t>
            </a:r>
            <a:r>
              <a:rPr lang="de-CH" dirty="0" smtClean="0"/>
              <a:t>Lehrperson bei Krankheiten </a:t>
            </a:r>
            <a:r>
              <a:rPr lang="de-CH" dirty="0"/>
              <a:t>zu </a:t>
            </a:r>
            <a:r>
              <a:rPr lang="de-CH" dirty="0" smtClean="0"/>
              <a:t>informieren. Dann kann diese festhalten, dass eine Meldung wegen Krankheit kam.</a:t>
            </a:r>
          </a:p>
        </p:txBody>
      </p:sp>
      <p:sp>
        <p:nvSpPr>
          <p:cNvPr id="4" name="Rechteck 3"/>
          <p:cNvSpPr/>
          <p:nvPr/>
        </p:nvSpPr>
        <p:spPr>
          <a:xfrm>
            <a:off x="539552" y="116632"/>
            <a:ext cx="8208912" cy="13745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2400" dirty="0" smtClean="0"/>
          </a:p>
          <a:p>
            <a:pPr algn="ctr"/>
            <a:r>
              <a:rPr lang="de-CH" sz="2800" dirty="0" smtClean="0"/>
              <a:t>Regelung bei Krankheiten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050444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CH" dirty="0"/>
              <a:t>Arztzeugnisse müssen für die 8 ersten Kontingente nicht vorgewiesen werden. Bei längerer Krankheit oder häufiger Krankheit </a:t>
            </a:r>
            <a:r>
              <a:rPr lang="de-CH" dirty="0" smtClean="0"/>
              <a:t>ist es dennoch wichtig, ein Arztzeugnis zu verlangen und dieses </a:t>
            </a:r>
            <a:r>
              <a:rPr lang="de-CH" dirty="0"/>
              <a:t>der Klassenlehrperson </a:t>
            </a:r>
            <a:r>
              <a:rPr lang="de-CH" dirty="0" smtClean="0"/>
              <a:t>abzugeben.</a:t>
            </a:r>
            <a:endParaRPr lang="de-CH" dirty="0"/>
          </a:p>
          <a:p>
            <a:r>
              <a:rPr lang="de-CH" dirty="0" smtClean="0"/>
              <a:t>Gibt </a:t>
            </a:r>
            <a:r>
              <a:rPr lang="de-CH" dirty="0"/>
              <a:t>es chronische Krankheiten, </a:t>
            </a:r>
            <a:r>
              <a:rPr lang="de-CH" dirty="0" smtClean="0"/>
              <a:t>Schwierigkeiten oder voraussehbare Absenzen: Nehmen Sie unbedingt Kontakt </a:t>
            </a:r>
            <a:r>
              <a:rPr lang="de-CH" dirty="0"/>
              <a:t>mit </a:t>
            </a:r>
            <a:r>
              <a:rPr lang="de-CH" dirty="0" smtClean="0"/>
              <a:t>der Klassenlehrperson </a:t>
            </a:r>
            <a:r>
              <a:rPr lang="de-CH" dirty="0"/>
              <a:t>und </a:t>
            </a:r>
            <a:r>
              <a:rPr lang="de-CH" dirty="0" smtClean="0"/>
              <a:t>dem </a:t>
            </a:r>
            <a:r>
              <a:rPr lang="de-CH" dirty="0" err="1" smtClean="0"/>
              <a:t>Konrektorat</a:t>
            </a:r>
            <a:r>
              <a:rPr lang="de-CH" dirty="0" smtClean="0"/>
              <a:t> auf!</a:t>
            </a:r>
          </a:p>
          <a:p>
            <a:endParaRPr lang="de-CH" dirty="0"/>
          </a:p>
          <a:p>
            <a:endParaRPr lang="de-CH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2400" dirty="0" smtClean="0"/>
          </a:p>
          <a:p>
            <a:pPr algn="ctr"/>
            <a:r>
              <a:rPr lang="de-CH" sz="2800" dirty="0" smtClean="0"/>
              <a:t>Arztzeugnisse, Dispensationen, chronische Krankheiten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596335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Was geht nicht?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CH" dirty="0" smtClean="0"/>
              <a:t>Kontingente dürfen nicht bei Prüfungen verwendet werden. (Abmeldung bei Krankheit oder Notfällen bei der Fachlehrperson und bei der Klassenlehrperson schriftlich!</a:t>
            </a:r>
          </a:p>
          <a:p>
            <a:r>
              <a:rPr lang="de-CH" dirty="0" smtClean="0"/>
              <a:t>Keine Kontingente bei gemeinsamen schulischen Anlässen (z.B. Sporttag, Projektwochen etc.). Hier muss ein schriftlicher Antrag zur Dispensation im Voraus beim </a:t>
            </a:r>
            <a:r>
              <a:rPr lang="de-CH" dirty="0" err="1" smtClean="0"/>
              <a:t>Konrektorat</a:t>
            </a:r>
            <a:r>
              <a:rPr lang="de-CH" dirty="0" smtClean="0"/>
              <a:t> eingereicht werden.</a:t>
            </a:r>
          </a:p>
        </p:txBody>
      </p:sp>
      <p:sp>
        <p:nvSpPr>
          <p:cNvPr id="4" name="Rechteck 3"/>
          <p:cNvSpPr/>
          <p:nvPr/>
        </p:nvSpPr>
        <p:spPr>
          <a:xfrm>
            <a:off x="539552" y="116632"/>
            <a:ext cx="8208912" cy="13745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2400" dirty="0" smtClean="0"/>
          </a:p>
          <a:p>
            <a:pPr algn="ctr"/>
            <a:r>
              <a:rPr lang="de-CH" sz="3200" dirty="0" smtClean="0"/>
              <a:t>Was geht nicht?</a:t>
            </a:r>
          </a:p>
          <a:p>
            <a:pPr algn="ctr"/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900503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Beim Überschreiten der Kontingente</a:t>
            </a:r>
            <a:endParaRPr lang="de-CH" dirty="0"/>
          </a:p>
        </p:txBody>
      </p:sp>
      <p:sp>
        <p:nvSpPr>
          <p:cNvPr id="4" name="Rechteck 3"/>
          <p:cNvSpPr/>
          <p:nvPr/>
        </p:nvSpPr>
        <p:spPr>
          <a:xfrm>
            <a:off x="539552" y="116632"/>
            <a:ext cx="8208912" cy="13745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2400" dirty="0" smtClean="0"/>
          </a:p>
          <a:p>
            <a:pPr algn="ctr"/>
            <a:r>
              <a:rPr lang="de-CH" sz="3200" dirty="0" smtClean="0"/>
              <a:t>Beim Überschreiten der Kontingente</a:t>
            </a:r>
          </a:p>
          <a:p>
            <a:pPr algn="ctr"/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de-CH" dirty="0" smtClean="0"/>
              <a:t>Nach dem 9</a:t>
            </a:r>
            <a:r>
              <a:rPr lang="de-CH" dirty="0"/>
              <a:t>. </a:t>
            </a:r>
            <a:r>
              <a:rPr lang="de-CH" dirty="0" err="1" smtClean="0"/>
              <a:t>Halbtag</a:t>
            </a:r>
            <a:r>
              <a:rPr lang="de-CH" dirty="0" smtClean="0"/>
              <a:t>: mündliche Mahnung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CH" dirty="0" smtClean="0"/>
              <a:t>Nach dem 10</a:t>
            </a:r>
            <a:r>
              <a:rPr lang="de-CH" dirty="0"/>
              <a:t>. </a:t>
            </a:r>
            <a:r>
              <a:rPr lang="de-CH" dirty="0" err="1" smtClean="0"/>
              <a:t>Halbtag</a:t>
            </a:r>
            <a:r>
              <a:rPr lang="de-CH" dirty="0" smtClean="0"/>
              <a:t>: schriftliche Ermahnung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CH" dirty="0" smtClean="0"/>
              <a:t>Überzogene </a:t>
            </a:r>
            <a:r>
              <a:rPr lang="de-CH" dirty="0"/>
              <a:t>Absenzen </a:t>
            </a:r>
            <a:r>
              <a:rPr lang="de-CH" dirty="0" smtClean="0"/>
              <a:t>werden </a:t>
            </a:r>
            <a:r>
              <a:rPr lang="de-CH" dirty="0"/>
              <a:t>im kommenden Semester </a:t>
            </a:r>
            <a:r>
              <a:rPr lang="de-CH" dirty="0" smtClean="0"/>
              <a:t>abgezogen.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CH" dirty="0" smtClean="0"/>
              <a:t>Können sie nicht begründet werden, erscheinen sie im Zeugnis als unentschuldigte Absenzen. 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537039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de-CH" dirty="0" smtClean="0"/>
              <a:t>Unentschuldigte Absenzen, die über das 10. Kontingent hinausgehen, werden </a:t>
            </a:r>
            <a:r>
              <a:rPr lang="de-CH" dirty="0"/>
              <a:t>in gemeinnütziger Arbeit </a:t>
            </a:r>
            <a:r>
              <a:rPr lang="de-CH" dirty="0" smtClean="0"/>
              <a:t>im Schulhaus </a:t>
            </a:r>
            <a:r>
              <a:rPr lang="de-CH" dirty="0"/>
              <a:t>(Nachholstunden) nachgearbeitet. </a:t>
            </a:r>
            <a:endParaRPr lang="de-CH" dirty="0" smtClean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3200" dirty="0" smtClean="0"/>
              <a:t>Nacharbeiten – Nachholstunde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460037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Verspätungen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CH" dirty="0" smtClean="0"/>
              <a:t>Vier Verspätungen sind entschuldigt. </a:t>
            </a:r>
          </a:p>
          <a:p>
            <a:r>
              <a:rPr lang="de-CH" dirty="0" smtClean="0"/>
              <a:t>Ab der fünften Verspätung wird gemahnt.</a:t>
            </a:r>
          </a:p>
          <a:p>
            <a:r>
              <a:rPr lang="de-CH" dirty="0" smtClean="0"/>
              <a:t>Nach </a:t>
            </a:r>
            <a:r>
              <a:rPr lang="de-CH" dirty="0"/>
              <a:t>der </a:t>
            </a:r>
            <a:r>
              <a:rPr lang="de-CH" dirty="0" smtClean="0"/>
              <a:t>sechsten Verspätung erfolgt eine schriftliche Ermahnung (Klassenlehrperson), die Verspätungen sind dann unentschuldigt.</a:t>
            </a:r>
          </a:p>
          <a:p>
            <a:r>
              <a:rPr lang="de-CH" dirty="0" smtClean="0"/>
              <a:t>Der Schüler</a:t>
            </a:r>
            <a:r>
              <a:rPr lang="de-CH" dirty="0"/>
              <a:t>, die Schülerin wird an das </a:t>
            </a:r>
            <a:r>
              <a:rPr lang="de-CH" dirty="0" err="1"/>
              <a:t>Konrektorat</a:t>
            </a:r>
            <a:r>
              <a:rPr lang="de-CH" dirty="0"/>
              <a:t> </a:t>
            </a:r>
            <a:r>
              <a:rPr lang="de-CH" dirty="0" smtClean="0"/>
              <a:t>verwiesen</a:t>
            </a:r>
            <a:r>
              <a:rPr lang="de-CH" dirty="0"/>
              <a:t> </a:t>
            </a:r>
            <a:r>
              <a:rPr lang="de-CH" dirty="0" smtClean="0"/>
              <a:t>(Nacharbeiten) </a:t>
            </a:r>
          </a:p>
          <a:p>
            <a:r>
              <a:rPr lang="de-CH" dirty="0" smtClean="0"/>
              <a:t>Unentschuldigte Verspätungen erscheinen im Zeugnis.</a:t>
            </a:r>
          </a:p>
        </p:txBody>
      </p:sp>
      <p:sp>
        <p:nvSpPr>
          <p:cNvPr id="4" name="Titel 3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CH" sz="3200" dirty="0" smtClean="0"/>
              <a:t>Verspätungen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631879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585</Words>
  <Application>Microsoft Office PowerPoint</Application>
  <PresentationFormat>Bildschirmpräsentation (4:3)</PresentationFormat>
  <Paragraphs>62</Paragraphs>
  <Slides>11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4" baseType="lpstr">
      <vt:lpstr>Arial</vt:lpstr>
      <vt:lpstr>Calibri</vt:lpstr>
      <vt:lpstr>Larissa</vt:lpstr>
      <vt:lpstr>Absenzensystem</vt:lpstr>
      <vt:lpstr>PowerPoint-Präsentation</vt:lpstr>
      <vt:lpstr> Unter die Kontingentregelung fallen zunächst alle Absenzen </vt:lpstr>
      <vt:lpstr> Die «Buchhaltung» der Klassenlehrperson </vt:lpstr>
      <vt:lpstr> Arztzeugnisse, Dispensationen, chronische Krankheiten</vt:lpstr>
      <vt:lpstr>Was geht nicht?</vt:lpstr>
      <vt:lpstr>Beim Überschreiten der Kontingente</vt:lpstr>
      <vt:lpstr>Nacharbeiten – Nachholstunde</vt:lpstr>
      <vt:lpstr>Verspätungen</vt:lpstr>
      <vt:lpstr>Die Rolle der Eltern</vt:lpstr>
      <vt:lpstr>Fragen</vt:lpstr>
    </vt:vector>
  </TitlesOfParts>
  <Company>BaselStadt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UserName</dc:creator>
  <cp:lastModifiedBy>Schnyder Gärtner, Arlette</cp:lastModifiedBy>
  <cp:revision>143</cp:revision>
  <cp:lastPrinted>2020-08-19T08:51:46Z</cp:lastPrinted>
  <dcterms:created xsi:type="dcterms:W3CDTF">2018-08-14T19:25:09Z</dcterms:created>
  <dcterms:modified xsi:type="dcterms:W3CDTF">2024-09-02T09:29:21Z</dcterms:modified>
</cp:coreProperties>
</file>